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0" r:id="rId1"/>
  </p:sldMasterIdLst>
  <p:sldIdLst>
    <p:sldId id="279" r:id="rId2"/>
    <p:sldId id="257" r:id="rId3"/>
    <p:sldId id="258" r:id="rId4"/>
    <p:sldId id="259" r:id="rId5"/>
    <p:sldId id="261" r:id="rId6"/>
    <p:sldId id="262" r:id="rId7"/>
    <p:sldId id="275" r:id="rId8"/>
    <p:sldId id="276" r:id="rId9"/>
    <p:sldId id="277" r:id="rId10"/>
    <p:sldId id="263" r:id="rId11"/>
    <p:sldId id="278" r:id="rId12"/>
    <p:sldId id="264" r:id="rId13"/>
    <p:sldId id="265" r:id="rId14"/>
    <p:sldId id="266" r:id="rId15"/>
    <p:sldId id="273" r:id="rId16"/>
    <p:sldId id="268" r:id="rId17"/>
    <p:sldId id="270" r:id="rId18"/>
    <p:sldId id="271" r:id="rId19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nknown Use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4AD4"/>
    <a:srgbClr val="F9F9F9"/>
    <a:srgbClr val="FF0000"/>
    <a:srgbClr val="1EEE46"/>
    <a:srgbClr val="EC40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236" y="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7850" y="1371600"/>
            <a:ext cx="8505952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850" y="3228536"/>
            <a:ext cx="8509254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10/5/2024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pPr/>
              <a:t>10/5/2024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914402"/>
            <a:ext cx="222885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914402"/>
            <a:ext cx="652145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pPr/>
              <a:t>10/5/2024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pPr/>
              <a:t>10/5/2024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548" y="1316736"/>
            <a:ext cx="84201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4548" y="2704664"/>
            <a:ext cx="84201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pPr/>
              <a:t>10/5/2024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pPr/>
              <a:t>10/5/2024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55248"/>
            <a:ext cx="4376870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2111" y="1859758"/>
            <a:ext cx="4378590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95300" y="2514600"/>
            <a:ext cx="437687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514600"/>
            <a:ext cx="437859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pPr/>
              <a:t>10/5/2024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9795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pPr/>
              <a:t>10/5/2024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pPr/>
              <a:t>10/5/2024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514352"/>
            <a:ext cx="29718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42950" y="1676400"/>
            <a:ext cx="29718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872971" y="1676400"/>
            <a:ext cx="5537729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pPr/>
              <a:t>10/5/2024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429566" y="1108077"/>
            <a:ext cx="569595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671145" y="5359769"/>
            <a:ext cx="168402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176997"/>
            <a:ext cx="2397252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0" y="2828785"/>
            <a:ext cx="239395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pPr/>
              <a:t>10/5/2024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50300" y="6356351"/>
            <a:ext cx="6604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776276" y="1199517"/>
            <a:ext cx="500253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0319" y="5816600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746625" y="6219826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0319" y="-7144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746625" y="-7144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95300" y="1935480"/>
            <a:ext cx="89154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pPr/>
              <a:t>10/5/2024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889250" y="6356351"/>
            <a:ext cx="3632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585200" y="6356351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0602" y="202408"/>
            <a:ext cx="9945594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1676400"/>
            <a:ext cx="9163050" cy="3352800"/>
          </a:xfrm>
          <a:prstGeom prst="roundRect">
            <a:avLst/>
          </a:prstGeo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en-US" sz="4900" dirty="0" smtClean="0">
                <a:ln>
                  <a:solidFill>
                    <a:srgbClr val="1EEE46"/>
                  </a:solidFill>
                </a:ln>
                <a:solidFill>
                  <a:srgbClr val="1EEE46"/>
                </a:solidFill>
                <a:latin typeface="Algerian" pitchFamily="82" charset="0"/>
                <a:cs typeface="Aharoni" pitchFamily="2" charset="-79"/>
              </a:rPr>
              <a:t>Govt digvijay autonomous p.g .college rajnandgaon </a:t>
            </a:r>
            <a:r>
              <a:rPr lang="en-US" sz="4900" dirty="0" smtClean="0">
                <a:ln>
                  <a:solidFill>
                    <a:srgbClr val="1EEE46"/>
                  </a:solidFill>
                </a:ln>
                <a:solidFill>
                  <a:srgbClr val="F44AD4"/>
                </a:solidFill>
                <a:latin typeface="Algerian" pitchFamily="82" charset="0"/>
                <a:cs typeface="Aharoni" pitchFamily="2" charset="-79"/>
              </a:rPr>
              <a:t>Seminar  Presentation  on </a:t>
            </a:r>
            <a:r>
              <a:rPr lang="en-US" sz="4900" dirty="0" smtClean="0">
                <a:ln>
                  <a:solidFill>
                    <a:srgbClr val="1EEE46"/>
                  </a:solidFill>
                </a:ln>
                <a:solidFill>
                  <a:srgbClr val="1EEE46"/>
                </a:solidFill>
                <a:latin typeface="Algerian" pitchFamily="82" charset="0"/>
                <a:cs typeface="Aharoni" pitchFamily="2" charset="-79"/>
              </a:rPr>
              <a:t/>
            </a:r>
            <a:br>
              <a:rPr lang="en-US" sz="4900" dirty="0" smtClean="0">
                <a:ln>
                  <a:solidFill>
                    <a:srgbClr val="1EEE46"/>
                  </a:solidFill>
                </a:ln>
                <a:solidFill>
                  <a:srgbClr val="1EEE46"/>
                </a:solidFill>
                <a:latin typeface="Algerian" pitchFamily="82" charset="0"/>
                <a:cs typeface="Aharoni" pitchFamily="2" charset="-79"/>
              </a:rPr>
            </a:br>
            <a:r>
              <a:rPr lang="en-US" sz="4000" u="sng" dirty="0" smtClean="0">
                <a:solidFill>
                  <a:srgbClr val="FFFF00"/>
                </a:solidFill>
                <a:latin typeface="Algerian" panose="04020705040A02060702" pitchFamily="82" charset="0"/>
                <a:cs typeface="Aharoni" pitchFamily="2" charset="-79"/>
              </a:rPr>
              <a:t>Male Gametophyte</a:t>
            </a:r>
            <a:r>
              <a:rPr lang="en-US" sz="4000" u="sng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sz="4000" u="sng" dirty="0" smtClean="0">
                <a:latin typeface="Aharoni" pitchFamily="2" charset="-79"/>
                <a:cs typeface="Aharoni" pitchFamily="2" charset="-79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100" b="0" dirty="0" smtClean="0">
                <a:ln>
                  <a:solidFill>
                    <a:srgbClr val="FF0000"/>
                  </a:solidFill>
                </a:ln>
                <a:solidFill>
                  <a:srgbClr val="F44AD4"/>
                </a:solidFill>
                <a:latin typeface="Arial Black" pitchFamily="34" charset="0"/>
              </a:rPr>
              <a:t>SUBMITTED TO DEPARTMENT OF BOTANY</a:t>
            </a:r>
            <a:br>
              <a:rPr lang="en-US" sz="3100" b="0" dirty="0" smtClean="0">
                <a:ln>
                  <a:solidFill>
                    <a:srgbClr val="FF0000"/>
                  </a:solidFill>
                </a:ln>
                <a:solidFill>
                  <a:srgbClr val="F44AD4"/>
                </a:solidFill>
                <a:latin typeface="Arial Black" pitchFamily="34" charset="0"/>
              </a:rPr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7" name="Text Placeholder 6"/>
          <p:cNvSpPr>
            <a:spLocks noGrp="1"/>
          </p:cNvSpPr>
          <p:nvPr>
            <p:ph type="subTitle" idx="1"/>
          </p:nvPr>
        </p:nvSpPr>
        <p:spPr>
          <a:xfrm>
            <a:off x="228600" y="5029200"/>
            <a:ext cx="9220200" cy="1166220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  <a:latin typeface="Algerian" pitchFamily="82" charset="0"/>
              </a:rPr>
              <a:t>	Guided By				Presented By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</a:p>
          <a:p>
            <a:pPr algn="l"/>
            <a:r>
              <a:rPr lang="en-US" sz="2000" b="1" dirty="0" smtClean="0">
                <a:solidFill>
                  <a:schemeClr val="bg1"/>
                </a:solidFill>
              </a:rPr>
              <a:t>SHASHI KAMAL  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2000" b="1" dirty="0" smtClean="0">
                <a:solidFill>
                  <a:schemeClr val="bg1"/>
                </a:solidFill>
              </a:rPr>
              <a:t>DEPARTMENT OF BOTANY                               M.Sc SECOND SEMESTER                                                               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8521AE-6E6A-C14B-B328-9B3C391D4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533400"/>
            <a:ext cx="8915400" cy="7620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Eras Bold ITC" pitchFamily="34" charset="0"/>
                <a:cs typeface="Times New Roman" pitchFamily="18" charset="0"/>
              </a:rPr>
              <a:t>Development of Anther :-</a:t>
            </a:r>
            <a:endParaRPr lang="en-US" sz="4400" dirty="0">
              <a:solidFill>
                <a:schemeClr val="accent2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9D514B78-0BFE-2D4A-B1A9-C76E3E4B9A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5300" y="1295400"/>
            <a:ext cx="89154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13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>
            <a:noAutofit/>
          </a:bodyPr>
          <a:lstStyle/>
          <a:p>
            <a:r>
              <a:rPr lang="en-US" sz="3400" dirty="0" smtClean="0">
                <a:solidFill>
                  <a:srgbClr val="FF0000"/>
                </a:solidFill>
                <a:latin typeface="Eras Bold ITC" pitchFamily="34" charset="0"/>
                <a:cs typeface="Times New Roman" pitchFamily="18" charset="0"/>
              </a:rPr>
              <a:t>Successive type &amp; Sumultaneous Type </a:t>
            </a:r>
            <a:r>
              <a:rPr lang="en-US" sz="3600" dirty="0" smtClean="0">
                <a:solidFill>
                  <a:srgbClr val="FF0000"/>
                </a:solidFill>
                <a:latin typeface="Eras Bold ITC" pitchFamily="34" charset="0"/>
                <a:cs typeface="Times New Roman" pitchFamily="18" charset="0"/>
              </a:rPr>
              <a:t>:-</a:t>
            </a:r>
            <a:r>
              <a:rPr lang="en-US" sz="3200" dirty="0" smtClean="0">
                <a:solidFill>
                  <a:schemeClr val="accent2"/>
                </a:solidFill>
              </a:rPr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47800"/>
            <a:ext cx="8915400" cy="4876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4" name="Picture 2" descr="C:\Users\lenovo\Downloads\WhatsApp Image 2020-02-02 at 12.56.30 P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" y="1371600"/>
            <a:ext cx="9029700" cy="50732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DDD585-8F01-214A-9EC9-BA890C4F0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81000"/>
            <a:ext cx="8915400" cy="8382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Eras Bold ITC" pitchFamily="34" charset="0"/>
                <a:cs typeface="Times New Roman" pitchFamily="18" charset="0"/>
              </a:rPr>
              <a:t>Structure of Pollen Grain :-</a:t>
            </a:r>
            <a:r>
              <a:rPr lang="en-US" sz="4000" dirty="0" smtClean="0">
                <a:solidFill>
                  <a:schemeClr val="accent2"/>
                </a:solidFill>
              </a:rPr>
              <a:t> </a:t>
            </a:r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96A600-7D7C-FB4C-8F38-669ABA3D5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47800"/>
            <a:ext cx="8915400" cy="4876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Pollengrain considers on the first cell of the male gametophyte generation .</a:t>
            </a:r>
          </a:p>
          <a:p>
            <a:pPr algn="just"/>
            <a:r>
              <a:rPr lang="en-US" dirty="0"/>
              <a:t>Study it pollengrain process of known as palynology .</a:t>
            </a:r>
          </a:p>
          <a:p>
            <a:pPr algn="just"/>
            <a:r>
              <a:rPr lang="en-US" dirty="0"/>
              <a:t>The cradit of the structural study of the pollengrain is given to kolreater , erdhman is known  as the father of the palynology .</a:t>
            </a:r>
          </a:p>
          <a:p>
            <a:pPr algn="just"/>
            <a:r>
              <a:rPr lang="en-US" dirty="0"/>
              <a:t>The shape and size of the pollengrain are different types of spesics . But normally it is in ovad shaped . </a:t>
            </a:r>
          </a:p>
          <a:p>
            <a:pPr algn="just"/>
            <a:r>
              <a:rPr lang="en-US" dirty="0"/>
              <a:t>The wall is the pollengrain of divid into two  layers in which outer wall ,is known as exine , and inner wall is known as intine .</a:t>
            </a:r>
          </a:p>
          <a:p>
            <a:pPr algn="just"/>
            <a:r>
              <a:rPr lang="en-US" dirty="0"/>
              <a:t>Which is rare up pectose and cellulose .</a:t>
            </a:r>
          </a:p>
        </p:txBody>
      </p:sp>
    </p:spTree>
    <p:extLst>
      <p:ext uri="{BB962C8B-B14F-4D97-AF65-F5344CB8AC3E}">
        <p14:creationId xmlns:p14="http://schemas.microsoft.com/office/powerpoint/2010/main" val="327803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9CABA3-456F-EE45-93BF-3517922C3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915400" cy="8382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Eras Bold ITC" pitchFamily="34" charset="0"/>
                <a:cs typeface="Times New Roman" pitchFamily="18" charset="0"/>
              </a:rPr>
              <a:t>Structure of Microspore :-</a:t>
            </a:r>
            <a:endParaRPr lang="en-US" sz="4400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19B91127-C8F8-744F-94C6-2B61711AFC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1600200"/>
            <a:ext cx="64008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13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4F23D9-F979-1F4C-B75B-6DD64089D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915400" cy="8382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Eras Bold ITC" pitchFamily="34" charset="0"/>
                <a:cs typeface="Times New Roman" pitchFamily="18" charset="0"/>
              </a:rPr>
              <a:t>Dehiscence of Anther :-</a:t>
            </a:r>
            <a:endParaRPr lang="en-US" sz="44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E30C32-D22A-634D-BC49-DAB69B97D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47800"/>
            <a:ext cx="8915400" cy="48768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Firstly middle layer and tapetum distryed .</a:t>
            </a:r>
          </a:p>
          <a:p>
            <a:pPr algn="just"/>
            <a:r>
              <a:rPr lang="en-US" dirty="0"/>
              <a:t>Due to which in anther wall only epidermis and endothecium remain .</a:t>
            </a:r>
          </a:p>
          <a:p>
            <a:pPr algn="just"/>
            <a:r>
              <a:rPr lang="en-US" dirty="0"/>
              <a:t>Normally it is because of development of dehiscence longitudinal slits .</a:t>
            </a:r>
          </a:p>
          <a:p>
            <a:pPr algn="just"/>
            <a:r>
              <a:rPr lang="en-US" dirty="0"/>
              <a:t>In some plants it is allso because of the development of dehiscence terminal slits or pores .</a:t>
            </a:r>
          </a:p>
          <a:p>
            <a:pPr algn="just"/>
            <a:r>
              <a:rPr lang="en-US" dirty="0"/>
              <a:t>Loss of water take place during the maturity of endothecium and the outer wall of the cell get compact .</a:t>
            </a:r>
          </a:p>
          <a:p>
            <a:pPr algn="just"/>
            <a:r>
              <a:rPr lang="en-US" dirty="0"/>
              <a:t>As a result there is stress in stomium , in this way by dehiscence pollengrain become free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02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219200"/>
            <a:ext cx="8534400" cy="5181600"/>
          </a:xfrm>
          <a:prstGeom prst="rect">
            <a:avLst/>
          </a:prstGeom>
        </p:spPr>
      </p:pic>
      <p:sp>
        <p:nvSpPr>
          <p:cNvPr id="1048815" name="TextBox 1048814"/>
          <p:cNvSpPr txBox="1"/>
          <p:nvPr/>
        </p:nvSpPr>
        <p:spPr>
          <a:xfrm>
            <a:off x="304800" y="304800"/>
            <a:ext cx="9143999" cy="64633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Eras Bold ITC" pitchFamily="34" charset="0"/>
                <a:cs typeface="Times New Roman" pitchFamily="18" charset="0"/>
              </a:rPr>
              <a:t>Structure of Dehiscence of Anther :-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076F92-17C1-7142-9BE7-01ADE65B0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52400"/>
            <a:ext cx="9296400" cy="838200"/>
          </a:xfrm>
        </p:spPr>
        <p:txBody>
          <a:bodyPr>
            <a:noAutofit/>
          </a:bodyPr>
          <a:lstStyle/>
          <a:p>
            <a:r>
              <a:rPr lang="en-US" sz="3900" dirty="0" smtClean="0">
                <a:solidFill>
                  <a:srgbClr val="FF0000"/>
                </a:solidFill>
                <a:latin typeface="Eras Bold ITC" pitchFamily="34" charset="0"/>
                <a:cs typeface="Times New Roman" pitchFamily="18" charset="0"/>
              </a:rPr>
              <a:t>Development of Male Gemetophyte </a:t>
            </a:r>
            <a:r>
              <a:rPr lang="en-US" sz="4000" dirty="0" smtClean="0">
                <a:solidFill>
                  <a:srgbClr val="FF0000"/>
                </a:solidFill>
                <a:latin typeface="Eras Bold ITC" pitchFamily="34" charset="0"/>
                <a:cs typeface="Times New Roman" pitchFamily="18" charset="0"/>
              </a:rPr>
              <a:t>:-</a:t>
            </a:r>
            <a:endParaRPr lang="en-US" sz="3600" dirty="0">
              <a:solidFill>
                <a:schemeClr val="accent2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C653B23F-3D94-FA4D-8353-AB9CDEC003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1524000"/>
            <a:ext cx="7696200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5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11EE5C-2395-1F46-B7C0-4010F4951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2400"/>
            <a:ext cx="8915400" cy="11430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Eras Bold ITC" pitchFamily="34" charset="0"/>
                <a:cs typeface="Times New Roman" pitchFamily="18" charset="0"/>
              </a:rPr>
              <a:t>Reference :-</a:t>
            </a:r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C074F2-63B3-B74F-9412-A71F00923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3200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S.S. BHOJWANI,  THE EMBRYOLOGY OF ANGIOSPERM ,S.P.BHATNAGAR,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THE EMBRYOLOGY OF ANGIOSPERM,</a:t>
            </a:r>
          </a:p>
          <a:p>
            <a:r>
              <a:rPr lang="en-US" sz="2000" dirty="0" smtClean="0"/>
              <a:t>Dr. B.P. PANDEY 	– TAXONOMY, ANATOMY, EMBRYOLOGY AND 				   ECONOMIC BOTANY. </a:t>
            </a:r>
          </a:p>
          <a:p>
            <a:pPr>
              <a:buNone/>
            </a:pPr>
            <a:r>
              <a:rPr lang="en-US" sz="2000" dirty="0" smtClean="0"/>
              <a:t>				(Adition “</a:t>
            </a:r>
            <a:r>
              <a:rPr lang="en-US" sz="2000" dirty="0" smtClean="0">
                <a:latin typeface="+mj-lt"/>
              </a:rPr>
              <a:t>1981</a:t>
            </a:r>
            <a:r>
              <a:rPr lang="en-US" sz="2000" dirty="0" smtClean="0"/>
              <a:t>” Reprints “</a:t>
            </a:r>
            <a:r>
              <a:rPr lang="en-US" sz="2000" dirty="0" smtClean="0">
                <a:latin typeface="+mj-lt"/>
              </a:rPr>
              <a:t>1985</a:t>
            </a:r>
            <a:r>
              <a:rPr lang="en-US" sz="2000" dirty="0" smtClean="0"/>
              <a:t>”)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1127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novo\Desktop\thank-you-note-lily-flowers-bouquet-pink-background-149061647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179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B9CBC2-5A73-B842-BD8B-8FCC3B0D8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Male Gametophyte</a:t>
            </a:r>
            <a:b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Eras Bold ITC" pitchFamily="34" charset="0"/>
                <a:cs typeface="Times New Roman" pitchFamily="18" charset="0"/>
              </a:rPr>
              <a:t>Content </a:t>
            </a:r>
            <a:r>
              <a:rPr lang="en-US" sz="3600" dirty="0">
                <a:solidFill>
                  <a:srgbClr val="FF0000"/>
                </a:solidFill>
                <a:latin typeface="Eras Bold ITC" pitchFamily="34" charset="0"/>
                <a:cs typeface="Times New Roman" pitchFamily="18" charset="0"/>
              </a:rPr>
              <a:t>:-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89D856-3E7F-4E4A-AD37-BEFE0504A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524000"/>
            <a:ext cx="89154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Introduction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History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Anther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Structure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anther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Tapetum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Structure of Tapetum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Function of Tapetum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Development of Anther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Successive type &amp; Simultaneous Type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Structure of Pollen Grain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Structure of Microspore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Dehiscence of Anther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Structure of Dehiscence of Anther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Development of Male Gametophyte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Reference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8212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F1C0F0-2847-5447-97C6-4289685A2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04800"/>
            <a:ext cx="8915400" cy="9906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Eras Bold ITC" pitchFamily="34" charset="0"/>
                <a:cs typeface="Times New Roman" pitchFamily="18" charset="0"/>
              </a:rPr>
              <a:t>Introduction :-</a:t>
            </a:r>
            <a:endParaRPr lang="en-US" sz="44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46EFE8-47ED-0342-AA27-EF276B51C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676400"/>
            <a:ext cx="8915400" cy="4648200"/>
          </a:xfrm>
        </p:spPr>
        <p:txBody>
          <a:bodyPr>
            <a:normAutofit/>
          </a:bodyPr>
          <a:lstStyle/>
          <a:p>
            <a:r>
              <a:rPr lang="en-US" dirty="0"/>
              <a:t>When</a:t>
            </a:r>
            <a:r>
              <a:rPr lang="en-US" sz="2400" dirty="0"/>
              <a:t> </a:t>
            </a:r>
            <a:r>
              <a:rPr lang="en-US" dirty="0"/>
              <a:t>we</a:t>
            </a:r>
            <a:r>
              <a:rPr lang="en-US" sz="2400" dirty="0"/>
              <a:t> </a:t>
            </a:r>
            <a:r>
              <a:rPr lang="en-US" dirty="0"/>
              <a:t>study</a:t>
            </a:r>
            <a:r>
              <a:rPr lang="en-US" sz="2400" dirty="0"/>
              <a:t> </a:t>
            </a:r>
            <a:r>
              <a:rPr lang="en-US" dirty="0"/>
              <a:t>about</a:t>
            </a:r>
            <a:r>
              <a:rPr lang="en-US" sz="2400" dirty="0"/>
              <a:t> </a:t>
            </a:r>
            <a:r>
              <a:rPr lang="en-US" dirty="0"/>
              <a:t>the</a:t>
            </a:r>
            <a:r>
              <a:rPr lang="en-US" sz="2400" dirty="0"/>
              <a:t> </a:t>
            </a:r>
            <a:r>
              <a:rPr lang="en-US" dirty="0"/>
              <a:t>structure</a:t>
            </a:r>
            <a:r>
              <a:rPr lang="en-US" sz="2400" dirty="0"/>
              <a:t> </a:t>
            </a:r>
            <a:r>
              <a:rPr lang="en-US" dirty="0"/>
              <a:t>of</a:t>
            </a:r>
            <a:r>
              <a:rPr lang="en-US" sz="2400" dirty="0"/>
              <a:t> </a:t>
            </a:r>
            <a:r>
              <a:rPr lang="en-US" dirty="0"/>
              <a:t>the</a:t>
            </a:r>
            <a:r>
              <a:rPr lang="en-US" sz="2400" dirty="0"/>
              <a:t> </a:t>
            </a:r>
            <a:r>
              <a:rPr lang="en-US" dirty="0"/>
              <a:t>flower</a:t>
            </a:r>
            <a:r>
              <a:rPr lang="en-US" sz="2400" dirty="0"/>
              <a:t> . </a:t>
            </a:r>
            <a:r>
              <a:rPr lang="en-US" dirty="0"/>
              <a:t>Than</a:t>
            </a:r>
            <a:r>
              <a:rPr lang="en-US" sz="2400" dirty="0"/>
              <a:t> </a:t>
            </a:r>
            <a:r>
              <a:rPr lang="en-US" dirty="0"/>
              <a:t>we</a:t>
            </a:r>
            <a:r>
              <a:rPr lang="en-US" sz="2400" dirty="0"/>
              <a:t> </a:t>
            </a:r>
            <a:r>
              <a:rPr lang="en-US" dirty="0"/>
              <a:t>know that stamen and carpel are important part of the flower .</a:t>
            </a:r>
          </a:p>
          <a:p>
            <a:r>
              <a:rPr lang="en-US" dirty="0"/>
              <a:t>Through this part reproduction with process take place .</a:t>
            </a:r>
          </a:p>
          <a:p>
            <a:r>
              <a:rPr lang="en-US" dirty="0"/>
              <a:t>Stamen is more up part two part anther and filament .</a:t>
            </a:r>
          </a:p>
          <a:p>
            <a:r>
              <a:rPr lang="en-US" dirty="0"/>
              <a:t>Filament support anther to attached with flower .</a:t>
            </a:r>
          </a:p>
          <a:p>
            <a:r>
              <a:rPr lang="en-US" dirty="0"/>
              <a:t>Formation of male gametes take place by the process of anther male </a:t>
            </a:r>
            <a:r>
              <a:rPr lang="en-US" dirty="0" smtClean="0"/>
              <a:t>gameto-genesis 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060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C27712-349F-1E45-9C09-B478DEE28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743712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Eras Bold ITC" pitchFamily="34" charset="0"/>
                <a:cs typeface="Times New Roman" pitchFamily="18" charset="0"/>
              </a:rPr>
              <a:t>History :-</a:t>
            </a:r>
            <a:endParaRPr lang="en-US" sz="44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919098-3676-D549-849B-251E74AE7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First time </a:t>
            </a:r>
            <a:r>
              <a:rPr lang="en-US" sz="2400" dirty="0" smtClean="0"/>
              <a:t>scientist Gerew </a:t>
            </a:r>
            <a:r>
              <a:rPr lang="en-US" sz="2400" dirty="0"/>
              <a:t>considers . Stamen as the male reproduction organ given important to pollengrain . </a:t>
            </a:r>
          </a:p>
        </p:txBody>
      </p:sp>
    </p:spTree>
    <p:extLst>
      <p:ext uri="{BB962C8B-B14F-4D97-AF65-F5344CB8AC3E}">
        <p14:creationId xmlns:p14="http://schemas.microsoft.com/office/powerpoint/2010/main" val="148566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474089-CED6-974C-954B-3EBFF31AD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28600"/>
            <a:ext cx="8915400" cy="11430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Eras Bold ITC" pitchFamily="34" charset="0"/>
                <a:cs typeface="Times New Roman" pitchFamily="18" charset="0"/>
              </a:rPr>
              <a:t>Anther :-</a:t>
            </a:r>
            <a:endParaRPr lang="en-US" sz="44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B59C0C-2ECA-0042-9A8C-B327853E1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524000"/>
            <a:ext cx="8915400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Anther is male reproductive organ are the flower , apical fertile part of the stamen .</a:t>
            </a:r>
          </a:p>
          <a:p>
            <a:r>
              <a:rPr lang="en-US" dirty="0"/>
              <a:t>It consist two or more than two microsporangia which is known as pollensacs .</a:t>
            </a:r>
          </a:p>
          <a:p>
            <a:r>
              <a:rPr lang="en-US" dirty="0"/>
              <a:t>In contain pollengrain .</a:t>
            </a:r>
          </a:p>
          <a:p>
            <a:r>
              <a:rPr lang="en-US" dirty="0"/>
              <a:t>Normally anther is tetrasporangiate , but some plant is bisporangiate anther .</a:t>
            </a:r>
          </a:p>
          <a:p>
            <a:r>
              <a:rPr lang="en-US" dirty="0"/>
              <a:t>The wall of mature anther is known up as four layer  :- </a:t>
            </a:r>
          </a:p>
          <a:p>
            <a:r>
              <a:rPr lang="en-US" dirty="0"/>
              <a:t>Epidermis </a:t>
            </a:r>
          </a:p>
          <a:p>
            <a:r>
              <a:rPr lang="en-US" dirty="0"/>
              <a:t>Endothecium </a:t>
            </a:r>
          </a:p>
          <a:p>
            <a:r>
              <a:rPr lang="en-US" dirty="0" smtClean="0"/>
              <a:t>Middle </a:t>
            </a:r>
            <a:r>
              <a:rPr lang="en-US" dirty="0"/>
              <a:t>layer</a:t>
            </a:r>
          </a:p>
          <a:p>
            <a:r>
              <a:rPr lang="en-US" dirty="0"/>
              <a:t>Tapetum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24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688880-0616-5642-88B8-BB14FA842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52400"/>
            <a:ext cx="9018966" cy="931332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Eras Bold ITC" pitchFamily="34" charset="0"/>
                <a:cs typeface="Times New Roman" pitchFamily="18" charset="0"/>
              </a:rPr>
              <a:t>Structure of Anther :-</a:t>
            </a:r>
            <a:r>
              <a:rPr lang="en-US" sz="4400" dirty="0" smtClean="0">
                <a:solidFill>
                  <a:schemeClr val="accent2"/>
                </a:solidFill>
              </a:rPr>
              <a:t> </a:t>
            </a:r>
            <a:endParaRPr lang="en-US" sz="4400" dirty="0">
              <a:solidFill>
                <a:schemeClr val="accent2"/>
              </a:solidFill>
            </a:endParaRP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2DFF861-A41A-FF46-A8AA-1B1DCC0EA3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24000"/>
            <a:ext cx="8077200" cy="4800600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2391"/>
              </p:ext>
            </p:extLst>
          </p:nvPr>
        </p:nvGraphicFramePr>
        <p:xfrm>
          <a:off x="457200" y="5791200"/>
          <a:ext cx="9220200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20200"/>
              </a:tblGrid>
              <a:tr h="8382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Fig-A. Typical</a:t>
                      </a:r>
                      <a:r>
                        <a:rPr lang="en-US" sz="2800" baseline="0" dirty="0" smtClean="0"/>
                        <a:t> stamen,B,Three- dimensitonal cut section  of an anther C.T.S of Young  Anther .</a:t>
                      </a:r>
                      <a:endParaRPr lang="en-US" sz="28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19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915400" cy="7620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Eras Bold ITC" pitchFamily="34" charset="0"/>
                <a:cs typeface="Times New Roman" pitchFamily="18" charset="0"/>
              </a:rPr>
              <a:t>Tapetum :-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47800"/>
            <a:ext cx="8915400" cy="4876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Tapetum is the innermost layer of anther walls, and it completely surrounds the sporogenous tissue.</a:t>
            </a:r>
          </a:p>
          <a:p>
            <a:pPr algn="just"/>
            <a:r>
              <a:rPr lang="en-US" dirty="0" smtClean="0"/>
              <a:t>This is the nutrient level. </a:t>
            </a:r>
          </a:p>
          <a:p>
            <a:pPr algn="just"/>
            <a:r>
              <a:rPr lang="en-US" dirty="0" smtClean="0"/>
              <a:t>For example :- </a:t>
            </a:r>
            <a:r>
              <a:rPr lang="en-US" dirty="0"/>
              <a:t>A</a:t>
            </a:r>
            <a:r>
              <a:rPr lang="en-US" dirty="0" smtClean="0"/>
              <a:t>pple &amp; Animone.</a:t>
            </a:r>
          </a:p>
          <a:p>
            <a:pPr algn="just"/>
            <a:r>
              <a:rPr lang="en-US" dirty="0" smtClean="0"/>
              <a:t>Tapetum is devided into 2 parts depending on the nature and functionality.</a:t>
            </a:r>
          </a:p>
          <a:p>
            <a:pPr algn="just"/>
            <a:r>
              <a:rPr lang="en-US" dirty="0" smtClean="0"/>
              <a:t>1. Plasmodial Tapetum  Example – </a:t>
            </a:r>
            <a:r>
              <a:rPr lang="en-US" i="1" u="sng" dirty="0" smtClean="0"/>
              <a:t>Tradescantia</a:t>
            </a:r>
            <a:r>
              <a:rPr lang="en-US" dirty="0" smtClean="0"/>
              <a:t>, </a:t>
            </a:r>
            <a:r>
              <a:rPr lang="en-US" i="1" u="sng" dirty="0" smtClean="0"/>
              <a:t>Typha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2. Glandular Tapetum Example – Higher monocots &amp; many dicots.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Eras Bold ITC" pitchFamily="34" charset="0"/>
                <a:cs typeface="Times New Roman" pitchFamily="18" charset="0"/>
              </a:rPr>
              <a:t>Structure of Tepetum :-</a:t>
            </a:r>
            <a:endParaRPr lang="en-US" sz="4400" dirty="0"/>
          </a:p>
        </p:txBody>
      </p:sp>
      <p:pic>
        <p:nvPicPr>
          <p:cNvPr id="1026" name="Picture 2" descr="C:\Users\lenovo\Downloads\WhatsApp Image 2020-02-02 at 12.56.25 PM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371600"/>
            <a:ext cx="4648200" cy="5486400"/>
          </a:xfrm>
          <a:prstGeom prst="rect">
            <a:avLst/>
          </a:prstGeom>
          <a:noFill/>
        </p:spPr>
      </p:pic>
      <p:pic>
        <p:nvPicPr>
          <p:cNvPr id="1027" name="Picture 3" descr="C:\Users\lenovo\Desktop\images (1) copy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105400" y="1371600"/>
            <a:ext cx="4800600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33400"/>
            <a:ext cx="8915400" cy="8382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Eras Bold ITC" pitchFamily="34" charset="0"/>
                <a:cs typeface="Times New Roman" pitchFamily="18" charset="0"/>
              </a:rPr>
              <a:t>Function of Tepetum :-</a:t>
            </a:r>
            <a:r>
              <a:rPr lang="en-US" sz="4400" dirty="0" smtClean="0">
                <a:solidFill>
                  <a:schemeClr val="accent2"/>
                </a:solidFill>
              </a:rPr>
              <a:t> </a:t>
            </a:r>
            <a:endParaRPr lang="en-US" sz="4400" dirty="0"/>
          </a:p>
        </p:txBody>
      </p:sp>
      <p:pic>
        <p:nvPicPr>
          <p:cNvPr id="2050" name="Picture 2" descr="C:\Users\lenovo\Downloads\WhatsApp Image 2020-02-02 at 12.56.29 PM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95300" y="1676400"/>
            <a:ext cx="89154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325</TotalTime>
  <Words>544</Words>
  <Application>Microsoft Office PowerPoint</Application>
  <PresentationFormat>A4 Paper (210x297 mm)</PresentationFormat>
  <Paragraphs>73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Aharoni</vt:lpstr>
      <vt:lpstr>Algerian</vt:lpstr>
      <vt:lpstr>Arial Black</vt:lpstr>
      <vt:lpstr>Calibri</vt:lpstr>
      <vt:lpstr>Constantia</vt:lpstr>
      <vt:lpstr>Eras Bold ITC</vt:lpstr>
      <vt:lpstr>Times New Roman</vt:lpstr>
      <vt:lpstr>Wingdings 2</vt:lpstr>
      <vt:lpstr>Flow</vt:lpstr>
      <vt:lpstr>Govt digvijay autonomous p.g .college rajnandgaon Seminar  Presentation  on  Male Gametophyte  SUBMITTED TO DEPARTMENT OF BOTANY  </vt:lpstr>
      <vt:lpstr>Male Gametophyte Content :- </vt:lpstr>
      <vt:lpstr>Introduction :-</vt:lpstr>
      <vt:lpstr>History :-</vt:lpstr>
      <vt:lpstr>Anther :-</vt:lpstr>
      <vt:lpstr>Structure of Anther :- </vt:lpstr>
      <vt:lpstr>Tapetum :-</vt:lpstr>
      <vt:lpstr>Structure of Tepetum :-</vt:lpstr>
      <vt:lpstr>Function of Tepetum :- </vt:lpstr>
      <vt:lpstr>Development of Anther :-</vt:lpstr>
      <vt:lpstr>Successive type &amp; Sumultaneous Type :- </vt:lpstr>
      <vt:lpstr>Structure of Pollen Grain :- </vt:lpstr>
      <vt:lpstr>Structure of Microspore :-</vt:lpstr>
      <vt:lpstr>Dehiscence of Anther :-</vt:lpstr>
      <vt:lpstr>PowerPoint Presentation</vt:lpstr>
      <vt:lpstr>Development of Male Gemetophyte :-</vt:lpstr>
      <vt:lpstr>Reference :-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user</cp:lastModifiedBy>
  <cp:revision>89</cp:revision>
  <dcterms:created xsi:type="dcterms:W3CDTF">2019-02-18T09:51:03Z</dcterms:created>
  <dcterms:modified xsi:type="dcterms:W3CDTF">2024-10-04T20:08:25Z</dcterms:modified>
</cp:coreProperties>
</file>